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7" d="100"/>
          <a:sy n="57" d="100"/>
        </p:scale>
        <p:origin x="-876"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388690-F557-4335-B8CA-267DD1B9FC1E}" type="datetimeFigureOut">
              <a:rPr lang="en-US" smtClean="0"/>
              <a:pPr/>
              <a:t>2/21/2011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FED0A4-7415-4A02-A9EA-D01495638AC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FED0A4-7415-4A02-A9EA-D01495638AC3}"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FED0A4-7415-4A02-A9EA-D01495638AC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FED0A4-7415-4A02-A9EA-D01495638AC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FED0A4-7415-4A02-A9EA-D01495638AC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FED0A4-7415-4A02-A9EA-D01495638AC3}"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DB1013B-5B4B-4BC4-8459-6B64A2276086}" type="datetimeFigureOut">
              <a:rPr lang="en-US" smtClean="0"/>
              <a:pPr/>
              <a:t>2/21/2011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E8473DF0-F786-4D8C-805E-D1114889D572}"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DB1013B-5B4B-4BC4-8459-6B64A2276086}" type="datetimeFigureOut">
              <a:rPr lang="en-US" smtClean="0"/>
              <a:pPr/>
              <a:t>2/21/2011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8473DF0-F786-4D8C-805E-D1114889D57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DB1013B-5B4B-4BC4-8459-6B64A2276086}" type="datetimeFigureOut">
              <a:rPr lang="en-US" smtClean="0"/>
              <a:pPr/>
              <a:t>2/21/2011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8473DF0-F786-4D8C-805E-D1114889D57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DB1013B-5B4B-4BC4-8459-6B64A2276086}" type="datetimeFigureOut">
              <a:rPr lang="en-US" smtClean="0"/>
              <a:pPr/>
              <a:t>2/21/2011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8473DF0-F786-4D8C-805E-D1114889D57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DB1013B-5B4B-4BC4-8459-6B64A2276086}" type="datetimeFigureOut">
              <a:rPr lang="en-US" smtClean="0"/>
              <a:pPr/>
              <a:t>2/21/2011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8473DF0-F786-4D8C-805E-D1114889D572}"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DB1013B-5B4B-4BC4-8459-6B64A2276086}" type="datetimeFigureOut">
              <a:rPr lang="en-US" smtClean="0"/>
              <a:pPr/>
              <a:t>2/21/2011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8473DF0-F786-4D8C-805E-D1114889D57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DB1013B-5B4B-4BC4-8459-6B64A2276086}" type="datetimeFigureOut">
              <a:rPr lang="en-US" smtClean="0"/>
              <a:pPr/>
              <a:t>2/21/2011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8473DF0-F786-4D8C-805E-D1114889D57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DB1013B-5B4B-4BC4-8459-6B64A2276086}" type="datetimeFigureOut">
              <a:rPr lang="en-US" smtClean="0"/>
              <a:pPr/>
              <a:t>2/21/2011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8473DF0-F786-4D8C-805E-D1114889D57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DB1013B-5B4B-4BC4-8459-6B64A2276086}" type="datetimeFigureOut">
              <a:rPr lang="en-US" smtClean="0"/>
              <a:pPr/>
              <a:t>2/21/2011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8473DF0-F786-4D8C-805E-D1114889D572}"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DB1013B-5B4B-4BC4-8459-6B64A2276086}" type="datetimeFigureOut">
              <a:rPr lang="en-US" smtClean="0"/>
              <a:pPr/>
              <a:t>2/21/2011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8473DF0-F786-4D8C-805E-D1114889D57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DB1013B-5B4B-4BC4-8459-6B64A2276086}" type="datetimeFigureOut">
              <a:rPr lang="en-US" smtClean="0"/>
              <a:pPr/>
              <a:t>2/21/2011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8473DF0-F786-4D8C-805E-D1114889D572}"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DB1013B-5B4B-4BC4-8459-6B64A2276086}" type="datetimeFigureOut">
              <a:rPr lang="en-US" smtClean="0"/>
              <a:pPr/>
              <a:t>2/21/2011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8473DF0-F786-4D8C-805E-D1114889D572}"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Postcolonial_literatur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www.literaryhistory.com/20thC/Groups/postcolonial.htm" TargetMode="External"/><Relationship Id="rId4" Type="http://schemas.openxmlformats.org/officeDocument/2006/relationships/hyperlink" Target="http://en.wikipedia.org/wiki/Postcolonialis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066800"/>
            <a:ext cx="8915400" cy="1828800"/>
          </a:xfrm>
        </p:spPr>
        <p:txBody>
          <a:bodyPr>
            <a:normAutofit/>
          </a:bodyPr>
          <a:lstStyle/>
          <a:p>
            <a:pPr algn="ctr"/>
            <a:r>
              <a:rPr lang="en-US" sz="6000" dirty="0" smtClean="0">
                <a:solidFill>
                  <a:schemeClr val="bg2">
                    <a:lumMod val="25000"/>
                  </a:schemeClr>
                </a:solidFill>
                <a:latin typeface="Batang" pitchFamily="18" charset="-127"/>
                <a:ea typeface="Batang" pitchFamily="18" charset="-127"/>
                <a:cs typeface="Times New Roman" pitchFamily="18" charset="0"/>
              </a:rPr>
              <a:t>Post Colonialism</a:t>
            </a:r>
            <a:endParaRPr lang="en-US" sz="6000" dirty="0">
              <a:solidFill>
                <a:schemeClr val="bg2">
                  <a:lumMod val="25000"/>
                </a:schemeClr>
              </a:solidFill>
              <a:latin typeface="Batang" pitchFamily="18" charset="-127"/>
              <a:ea typeface="Batang" pitchFamily="18" charset="-127"/>
              <a:cs typeface="Times New Roman" pitchFamily="18" charset="0"/>
            </a:endParaRPr>
          </a:p>
        </p:txBody>
      </p:sp>
      <p:sp>
        <p:nvSpPr>
          <p:cNvPr id="3" name="Subtitle 2"/>
          <p:cNvSpPr>
            <a:spLocks noGrp="1"/>
          </p:cNvSpPr>
          <p:nvPr>
            <p:ph type="subTitle" idx="1"/>
          </p:nvPr>
        </p:nvSpPr>
        <p:spPr>
          <a:xfrm>
            <a:off x="1432560" y="3733800"/>
            <a:ext cx="7406640" cy="2590800"/>
          </a:xfrm>
        </p:spPr>
        <p:txBody>
          <a:bodyPr>
            <a:normAutofit/>
          </a:bodyPr>
          <a:lstStyle/>
          <a:p>
            <a:pPr algn="ctr"/>
            <a:r>
              <a:rPr lang="en-US" sz="3200" b="1" dirty="0" err="1" smtClean="0">
                <a:solidFill>
                  <a:schemeClr val="accent6">
                    <a:lumMod val="75000"/>
                  </a:schemeClr>
                </a:solidFill>
                <a:latin typeface="Batang" pitchFamily="18" charset="-127"/>
                <a:ea typeface="Batang" pitchFamily="18" charset="-127"/>
                <a:cs typeface="Times New Roman" pitchFamily="18" charset="0"/>
              </a:rPr>
              <a:t>Nilda</a:t>
            </a:r>
            <a:r>
              <a:rPr lang="en-US" sz="3200" b="1" dirty="0" smtClean="0">
                <a:solidFill>
                  <a:schemeClr val="accent6">
                    <a:lumMod val="75000"/>
                  </a:schemeClr>
                </a:solidFill>
                <a:latin typeface="Batang" pitchFamily="18" charset="-127"/>
                <a:ea typeface="Batang" pitchFamily="18" charset="-127"/>
                <a:cs typeface="Times New Roman" pitchFamily="18" charset="0"/>
              </a:rPr>
              <a:t> </a:t>
            </a:r>
            <a:r>
              <a:rPr lang="en-US" sz="3200" b="1" dirty="0" err="1" smtClean="0">
                <a:solidFill>
                  <a:schemeClr val="accent6">
                    <a:lumMod val="75000"/>
                  </a:schemeClr>
                </a:solidFill>
                <a:latin typeface="Batang" pitchFamily="18" charset="-127"/>
                <a:ea typeface="Batang" pitchFamily="18" charset="-127"/>
                <a:cs typeface="Times New Roman" pitchFamily="18" charset="0"/>
              </a:rPr>
              <a:t>Keany</a:t>
            </a:r>
            <a:r>
              <a:rPr lang="en-US" sz="3200" b="1" dirty="0" smtClean="0">
                <a:solidFill>
                  <a:schemeClr val="accent6">
                    <a:lumMod val="75000"/>
                  </a:schemeClr>
                </a:solidFill>
                <a:latin typeface="Batang" pitchFamily="18" charset="-127"/>
                <a:ea typeface="Batang" pitchFamily="18" charset="-127"/>
                <a:cs typeface="Times New Roman" pitchFamily="18" charset="0"/>
              </a:rPr>
              <a:t> </a:t>
            </a:r>
            <a:r>
              <a:rPr lang="en-US" sz="3200" b="1" dirty="0" err="1" smtClean="0">
                <a:solidFill>
                  <a:schemeClr val="accent6">
                    <a:lumMod val="75000"/>
                  </a:schemeClr>
                </a:solidFill>
                <a:latin typeface="Batang" pitchFamily="18" charset="-127"/>
                <a:ea typeface="Batang" pitchFamily="18" charset="-127"/>
                <a:cs typeface="Times New Roman" pitchFamily="18" charset="0"/>
              </a:rPr>
              <a:t>Orta</a:t>
            </a:r>
            <a:r>
              <a:rPr lang="en-US" sz="3200" b="1" dirty="0" smtClean="0">
                <a:solidFill>
                  <a:schemeClr val="accent6">
                    <a:lumMod val="75000"/>
                  </a:schemeClr>
                </a:solidFill>
                <a:latin typeface="Batang" pitchFamily="18" charset="-127"/>
                <a:ea typeface="Batang" pitchFamily="18" charset="-127"/>
                <a:cs typeface="Times New Roman" pitchFamily="18" charset="0"/>
              </a:rPr>
              <a:t> </a:t>
            </a:r>
            <a:r>
              <a:rPr lang="en-US" sz="3200" b="1" dirty="0" err="1" smtClean="0">
                <a:solidFill>
                  <a:schemeClr val="accent6">
                    <a:lumMod val="75000"/>
                  </a:schemeClr>
                </a:solidFill>
                <a:latin typeface="Batang" pitchFamily="18" charset="-127"/>
                <a:ea typeface="Batang" pitchFamily="18" charset="-127"/>
                <a:cs typeface="Times New Roman" pitchFamily="18" charset="0"/>
              </a:rPr>
              <a:t>Prieto</a:t>
            </a:r>
            <a:endParaRPr lang="en-US" sz="3200" b="1" dirty="0" smtClean="0">
              <a:solidFill>
                <a:schemeClr val="accent6">
                  <a:lumMod val="75000"/>
                </a:schemeClr>
              </a:solidFill>
              <a:latin typeface="Batang" pitchFamily="18" charset="-127"/>
              <a:ea typeface="Batang" pitchFamily="18" charset="-127"/>
              <a:cs typeface="Times New Roman" pitchFamily="18" charset="0"/>
            </a:endParaRPr>
          </a:p>
          <a:p>
            <a:pPr algn="ctr"/>
            <a:r>
              <a:rPr lang="en-US" sz="3200" b="1" dirty="0" err="1" smtClean="0">
                <a:solidFill>
                  <a:schemeClr val="accent6">
                    <a:lumMod val="75000"/>
                  </a:schemeClr>
                </a:solidFill>
                <a:latin typeface="Batang" pitchFamily="18" charset="-127"/>
                <a:ea typeface="Batang" pitchFamily="18" charset="-127"/>
                <a:cs typeface="Times New Roman" pitchFamily="18" charset="0"/>
              </a:rPr>
              <a:t>Engl</a:t>
            </a:r>
            <a:r>
              <a:rPr lang="en-US" sz="3200" b="1" dirty="0" smtClean="0">
                <a:solidFill>
                  <a:schemeClr val="accent6">
                    <a:lumMod val="75000"/>
                  </a:schemeClr>
                </a:solidFill>
                <a:latin typeface="Batang" pitchFamily="18" charset="-127"/>
                <a:ea typeface="Batang" pitchFamily="18" charset="-127"/>
                <a:cs typeface="Times New Roman" pitchFamily="18" charset="0"/>
              </a:rPr>
              <a:t> 126</a:t>
            </a:r>
          </a:p>
          <a:p>
            <a:pPr algn="ctr"/>
            <a:r>
              <a:rPr lang="en-US" sz="3200" b="1" dirty="0" smtClean="0">
                <a:solidFill>
                  <a:schemeClr val="accent6">
                    <a:lumMod val="75000"/>
                  </a:schemeClr>
                </a:solidFill>
                <a:latin typeface="Batang" pitchFamily="18" charset="-127"/>
                <a:ea typeface="Batang" pitchFamily="18" charset="-127"/>
                <a:cs typeface="Times New Roman" pitchFamily="18" charset="0"/>
              </a:rPr>
              <a:t>Prof. Evelyn Lugo</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4800" dirty="0" smtClean="0">
                <a:solidFill>
                  <a:schemeClr val="bg2">
                    <a:lumMod val="50000"/>
                  </a:schemeClr>
                </a:solidFill>
                <a:latin typeface="Batang" pitchFamily="18" charset="-127"/>
                <a:ea typeface="Batang" pitchFamily="18" charset="-127"/>
              </a:rPr>
              <a:t>Post Colonialism</a:t>
            </a:r>
            <a:endParaRPr lang="en-US" sz="4800" dirty="0">
              <a:solidFill>
                <a:schemeClr val="bg2">
                  <a:lumMod val="50000"/>
                </a:schemeClr>
              </a:solidFill>
              <a:latin typeface="Batang" pitchFamily="18" charset="-127"/>
              <a:ea typeface="Batang" pitchFamily="18" charset="-127"/>
            </a:endParaRPr>
          </a:p>
        </p:txBody>
      </p:sp>
      <p:sp>
        <p:nvSpPr>
          <p:cNvPr id="2" name="Content Placeholder 1"/>
          <p:cNvSpPr>
            <a:spLocks noGrp="1"/>
          </p:cNvSpPr>
          <p:nvPr>
            <p:ph idx="1"/>
          </p:nvPr>
        </p:nvSpPr>
        <p:spPr>
          <a:xfrm>
            <a:off x="990600" y="1447800"/>
            <a:ext cx="7943088" cy="5181600"/>
          </a:xfrm>
        </p:spPr>
        <p:txBody>
          <a:bodyPr>
            <a:normAutofit fontScale="92500" lnSpcReduction="20000"/>
          </a:bodyPr>
          <a:lstStyle/>
          <a:p>
            <a:pPr>
              <a:buNone/>
            </a:pPr>
            <a:endParaRPr lang="en-US" dirty="0" smtClean="0"/>
          </a:p>
          <a:p>
            <a:pPr algn="just"/>
            <a:r>
              <a:rPr lang="en-US" sz="3500" dirty="0" smtClean="0">
                <a:solidFill>
                  <a:schemeClr val="tx2">
                    <a:lumMod val="50000"/>
                  </a:schemeClr>
                </a:solidFill>
                <a:latin typeface="Times New Roman" pitchFamily="18" charset="0"/>
                <a:cs typeface="Times New Roman" pitchFamily="18" charset="0"/>
              </a:rPr>
              <a:t>Postcolonial </a:t>
            </a:r>
            <a:r>
              <a:rPr lang="en-US" sz="3500" dirty="0" smtClean="0">
                <a:solidFill>
                  <a:schemeClr val="tx2">
                    <a:lumMod val="50000"/>
                  </a:schemeClr>
                </a:solidFill>
                <a:latin typeface="Times New Roman" pitchFamily="18" charset="0"/>
                <a:cs typeface="Times New Roman" pitchFamily="18" charset="0"/>
              </a:rPr>
              <a:t>literature often involves writings that deal with issues of de-colonization or the political and cultural independence of people formerly subjugated to colonial rule</a:t>
            </a:r>
            <a:r>
              <a:rPr lang="en-US" sz="3500" dirty="0" smtClean="0">
                <a:solidFill>
                  <a:schemeClr val="tx2">
                    <a:lumMod val="50000"/>
                  </a:schemeClr>
                </a:solidFill>
                <a:latin typeface="Times New Roman" pitchFamily="18" charset="0"/>
                <a:cs typeface="Times New Roman" pitchFamily="18" charset="0"/>
              </a:rPr>
              <a:t>.</a:t>
            </a:r>
          </a:p>
          <a:p>
            <a:pPr algn="just"/>
            <a:r>
              <a:rPr lang="en-US" sz="3500" dirty="0" smtClean="0">
                <a:solidFill>
                  <a:schemeClr val="tx2">
                    <a:lumMod val="50000"/>
                  </a:schemeClr>
                </a:solidFill>
                <a:latin typeface="Times New Roman" pitchFamily="18" charset="0"/>
                <a:cs typeface="Times New Roman" pitchFamily="18" charset="0"/>
              </a:rPr>
              <a:t> </a:t>
            </a:r>
            <a:r>
              <a:rPr lang="en-US" sz="3500" dirty="0" smtClean="0">
                <a:solidFill>
                  <a:schemeClr val="tx2">
                    <a:lumMod val="50000"/>
                  </a:schemeClr>
                </a:solidFill>
                <a:latin typeface="Times New Roman" pitchFamily="18" charset="0"/>
                <a:cs typeface="Times New Roman" pitchFamily="18" charset="0"/>
              </a:rPr>
              <a:t>It is also a literary critique to texts that carry racist or colonial undertones. </a:t>
            </a:r>
            <a:endParaRPr lang="en-US" sz="3500" dirty="0" smtClean="0">
              <a:solidFill>
                <a:schemeClr val="tx2">
                  <a:lumMod val="50000"/>
                </a:schemeClr>
              </a:solidFill>
              <a:latin typeface="Times New Roman" pitchFamily="18" charset="0"/>
              <a:cs typeface="Times New Roman" pitchFamily="18" charset="0"/>
            </a:endParaRPr>
          </a:p>
          <a:p>
            <a:pPr algn="just"/>
            <a:r>
              <a:rPr lang="en-US" sz="3500" dirty="0" smtClean="0">
                <a:solidFill>
                  <a:schemeClr val="tx2">
                    <a:lumMod val="50000"/>
                  </a:schemeClr>
                </a:solidFill>
                <a:latin typeface="Times New Roman" pitchFamily="18" charset="0"/>
                <a:cs typeface="Times New Roman" pitchFamily="18" charset="0"/>
              </a:rPr>
              <a:t>The </a:t>
            </a:r>
            <a:r>
              <a:rPr lang="en-US" sz="3500" dirty="0" smtClean="0">
                <a:solidFill>
                  <a:schemeClr val="tx2">
                    <a:lumMod val="50000"/>
                  </a:schemeClr>
                </a:solidFill>
                <a:latin typeface="Times New Roman" pitchFamily="18" charset="0"/>
                <a:cs typeface="Times New Roman" pitchFamily="18" charset="0"/>
              </a:rPr>
              <a:t>post-colonial perspective emerged as a challenge to </a:t>
            </a:r>
            <a:r>
              <a:rPr lang="en-US" sz="3500" dirty="0" smtClean="0">
                <a:solidFill>
                  <a:schemeClr val="tx2">
                    <a:lumMod val="50000"/>
                  </a:schemeClr>
                </a:solidFill>
                <a:latin typeface="Times New Roman" pitchFamily="18" charset="0"/>
                <a:cs typeface="Times New Roman" pitchFamily="18" charset="0"/>
              </a:rPr>
              <a:t>tradition; it attempts </a:t>
            </a:r>
            <a:r>
              <a:rPr lang="en-US" sz="3500" dirty="0" smtClean="0">
                <a:solidFill>
                  <a:schemeClr val="tx2">
                    <a:lumMod val="50000"/>
                  </a:schemeClr>
                </a:solidFill>
                <a:latin typeface="Times New Roman" pitchFamily="18" charset="0"/>
                <a:cs typeface="Times New Roman" pitchFamily="18" charset="0"/>
              </a:rPr>
              <a:t>to </a:t>
            </a:r>
            <a:r>
              <a:rPr lang="en-US" sz="3500" dirty="0" smtClean="0">
                <a:solidFill>
                  <a:schemeClr val="tx2">
                    <a:lumMod val="50000"/>
                  </a:schemeClr>
                </a:solidFill>
                <a:latin typeface="Times New Roman" pitchFamily="18" charset="0"/>
                <a:cs typeface="Times New Roman" pitchFamily="18" charset="0"/>
              </a:rPr>
              <a:t>illegitimate </a:t>
            </a:r>
            <a:r>
              <a:rPr lang="en-US" sz="3500" dirty="0" smtClean="0">
                <a:solidFill>
                  <a:schemeClr val="tx2">
                    <a:lumMod val="50000"/>
                  </a:schemeClr>
                </a:solidFill>
                <a:latin typeface="Times New Roman" pitchFamily="18" charset="0"/>
                <a:cs typeface="Times New Roman" pitchFamily="18" charset="0"/>
              </a:rPr>
              <a:t>the idea of establishing power </a:t>
            </a:r>
            <a:r>
              <a:rPr lang="en-US" sz="3500" dirty="0" smtClean="0">
                <a:latin typeface="Times New Roman" pitchFamily="18" charset="0"/>
                <a:cs typeface="Times New Roman" pitchFamily="18" charset="0"/>
              </a:rPr>
              <a:t>through conquest. </a:t>
            </a:r>
            <a:endParaRPr lang="en-US" sz="35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solidFill>
                  <a:schemeClr val="bg2">
                    <a:lumMod val="50000"/>
                  </a:schemeClr>
                </a:solidFill>
                <a:latin typeface="Batang" pitchFamily="18" charset="-127"/>
                <a:ea typeface="Batang" pitchFamily="18" charset="-127"/>
              </a:rPr>
              <a:t>Why does it exist?</a:t>
            </a:r>
            <a:endParaRPr lang="en-US" dirty="0">
              <a:solidFill>
                <a:schemeClr val="bg2">
                  <a:lumMod val="50000"/>
                </a:schemeClr>
              </a:solidFill>
              <a:latin typeface="Batang" pitchFamily="18" charset="-127"/>
              <a:ea typeface="Batang" pitchFamily="18" charset="-127"/>
            </a:endParaRPr>
          </a:p>
        </p:txBody>
      </p:sp>
      <p:sp>
        <p:nvSpPr>
          <p:cNvPr id="2" name="Content Placeholder 1"/>
          <p:cNvSpPr>
            <a:spLocks noGrp="1"/>
          </p:cNvSpPr>
          <p:nvPr>
            <p:ph idx="1"/>
          </p:nvPr>
        </p:nvSpPr>
        <p:spPr/>
        <p:txBody>
          <a:bodyPr>
            <a:normAutofit lnSpcReduction="10000"/>
          </a:bodyPr>
          <a:lstStyle/>
          <a:p>
            <a:pPr algn="just"/>
            <a:r>
              <a:rPr lang="en-US" sz="3200" dirty="0" smtClean="0">
                <a:latin typeface="Times New Roman" pitchFamily="18" charset="0"/>
                <a:cs typeface="Times New Roman" pitchFamily="18" charset="0"/>
              </a:rPr>
              <a:t>When </a:t>
            </a:r>
            <a:r>
              <a:rPr lang="en-US" sz="3200" dirty="0" smtClean="0">
                <a:latin typeface="Times New Roman" pitchFamily="18" charset="0"/>
                <a:cs typeface="Times New Roman" pitchFamily="18" charset="0"/>
              </a:rPr>
              <a:t>looking at pre-colonialism, you see the area’s original culture. Their beliefs and customs run smoothly and they are a functioning society. </a:t>
            </a:r>
            <a:endParaRPr lang="en-US" sz="3200" dirty="0" smtClean="0">
              <a:latin typeface="Times New Roman" pitchFamily="18" charset="0"/>
              <a:cs typeface="Times New Roman" pitchFamily="18" charset="0"/>
            </a:endParaRPr>
          </a:p>
          <a:p>
            <a:pPr algn="just"/>
            <a:r>
              <a:rPr lang="en-US" sz="3200" dirty="0" smtClean="0">
                <a:latin typeface="Times New Roman" pitchFamily="18" charset="0"/>
                <a:cs typeface="Times New Roman" pitchFamily="18" charset="0"/>
              </a:rPr>
              <a:t> In cases </a:t>
            </a:r>
            <a:r>
              <a:rPr lang="en-US" sz="3200" dirty="0" smtClean="0">
                <a:latin typeface="Times New Roman" pitchFamily="18" charset="0"/>
                <a:cs typeface="Times New Roman" pitchFamily="18" charset="0"/>
              </a:rPr>
              <a:t>of colonialism, the norms, beliefs and cultural values of the larger power are forced upon all of the colonies natives. This is because the colonizer believes that the natives are “savages” and they need to be civilized.</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solidFill>
                  <a:schemeClr val="accent2">
                    <a:lumMod val="50000"/>
                  </a:schemeClr>
                </a:solidFill>
                <a:latin typeface="Batang" pitchFamily="18" charset="-127"/>
                <a:ea typeface="Batang" pitchFamily="18" charset="-127"/>
              </a:rPr>
              <a:t>Authors of Post Colonialism </a:t>
            </a:r>
            <a:endParaRPr lang="en-US" dirty="0">
              <a:solidFill>
                <a:schemeClr val="accent2">
                  <a:lumMod val="50000"/>
                </a:schemeClr>
              </a:solidFill>
              <a:latin typeface="Batang" pitchFamily="18" charset="-127"/>
              <a:ea typeface="Batang" pitchFamily="18" charset="-127"/>
            </a:endParaRPr>
          </a:p>
        </p:txBody>
      </p:sp>
      <p:sp>
        <p:nvSpPr>
          <p:cNvPr id="2" name="Content Placeholder 1"/>
          <p:cNvSpPr>
            <a:spLocks noGrp="1"/>
          </p:cNvSpPr>
          <p:nvPr>
            <p:ph idx="1"/>
          </p:nvPr>
        </p:nvSpPr>
        <p:spPr>
          <a:xfrm>
            <a:off x="1371600" y="1600200"/>
            <a:ext cx="7498080" cy="4876800"/>
          </a:xfrm>
        </p:spPr>
        <p:txBody>
          <a:bodyPr/>
          <a:lstStyle/>
          <a:p>
            <a:pPr algn="just"/>
            <a:r>
              <a:rPr lang="en-US" dirty="0" smtClean="0">
                <a:latin typeface="Times New Roman" pitchFamily="18" charset="0"/>
                <a:ea typeface="Batang" pitchFamily="18" charset="-127"/>
                <a:cs typeface="Times New Roman" pitchFamily="18" charset="0"/>
              </a:rPr>
              <a:t>Isabel </a:t>
            </a:r>
            <a:r>
              <a:rPr lang="en-US" dirty="0" err="1" smtClean="0">
                <a:latin typeface="Times New Roman" pitchFamily="18" charset="0"/>
                <a:ea typeface="Batang" pitchFamily="18" charset="-127"/>
                <a:cs typeface="Times New Roman" pitchFamily="18" charset="0"/>
              </a:rPr>
              <a:t>Allende</a:t>
            </a:r>
            <a:r>
              <a:rPr lang="en-US" dirty="0" smtClean="0">
                <a:latin typeface="Times New Roman" pitchFamily="18" charset="0"/>
                <a:ea typeface="Batang" pitchFamily="18" charset="-127"/>
                <a:cs typeface="Times New Roman" pitchFamily="18" charset="0"/>
              </a:rPr>
              <a:t>: “House of spirits” </a:t>
            </a:r>
          </a:p>
          <a:p>
            <a:pPr algn="just"/>
            <a:r>
              <a:rPr lang="en-US" dirty="0" smtClean="0">
                <a:latin typeface="Times New Roman" pitchFamily="18" charset="0"/>
                <a:ea typeface="Batang" pitchFamily="18" charset="-127"/>
                <a:cs typeface="Times New Roman" pitchFamily="18" charset="0"/>
              </a:rPr>
              <a:t>Gabriel Garcia Marquez: “One Hundred Years  of solitude”</a:t>
            </a:r>
          </a:p>
          <a:p>
            <a:pPr algn="just"/>
            <a:r>
              <a:rPr lang="en-US" dirty="0" smtClean="0">
                <a:latin typeface="Times New Roman" pitchFamily="18" charset="0"/>
                <a:ea typeface="Batang" pitchFamily="18" charset="-127"/>
                <a:cs typeface="Times New Roman" pitchFamily="18" charset="0"/>
              </a:rPr>
              <a:t>Juan </a:t>
            </a:r>
            <a:r>
              <a:rPr lang="en-US" dirty="0" err="1" smtClean="0">
                <a:latin typeface="Times New Roman" pitchFamily="18" charset="0"/>
                <a:ea typeface="Batang" pitchFamily="18" charset="-127"/>
                <a:cs typeface="Times New Roman" pitchFamily="18" charset="0"/>
              </a:rPr>
              <a:t>Rulfo</a:t>
            </a:r>
            <a:r>
              <a:rPr lang="en-US" dirty="0" smtClean="0">
                <a:latin typeface="Times New Roman" pitchFamily="18" charset="0"/>
                <a:ea typeface="Batang" pitchFamily="18" charset="-127"/>
                <a:cs typeface="Times New Roman" pitchFamily="18" charset="0"/>
              </a:rPr>
              <a:t>: “El llano en llamas”</a:t>
            </a:r>
          </a:p>
          <a:p>
            <a:pPr algn="just"/>
            <a:r>
              <a:rPr lang="en-US" dirty="0" err="1" smtClean="0">
                <a:latin typeface="Times New Roman" pitchFamily="18" charset="0"/>
                <a:ea typeface="Batang" pitchFamily="18" charset="-127"/>
                <a:cs typeface="Times New Roman" pitchFamily="18" charset="0"/>
              </a:rPr>
              <a:t>Salman</a:t>
            </a:r>
            <a:r>
              <a:rPr lang="en-US" dirty="0" smtClean="0">
                <a:latin typeface="Times New Roman" pitchFamily="18" charset="0"/>
                <a:ea typeface="Batang" pitchFamily="18" charset="-127"/>
                <a:cs typeface="Times New Roman" pitchFamily="18" charset="0"/>
              </a:rPr>
              <a:t> Rushdie: “ Midnight’s Children”</a:t>
            </a:r>
          </a:p>
          <a:p>
            <a:pPr algn="just"/>
            <a:r>
              <a:rPr lang="en-US" dirty="0" smtClean="0">
                <a:latin typeface="Times New Roman" pitchFamily="18" charset="0"/>
                <a:ea typeface="Batang" pitchFamily="18" charset="-127"/>
                <a:cs typeface="Times New Roman" pitchFamily="18" charset="0"/>
              </a:rPr>
              <a:t>Jean  Rhys:  “Wide Sargasso Sea”</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solidFill>
                  <a:schemeClr val="bg2">
                    <a:lumMod val="50000"/>
                  </a:schemeClr>
                </a:solidFill>
                <a:latin typeface="Batang" pitchFamily="18" charset="-127"/>
                <a:ea typeface="Batang" pitchFamily="18" charset="-127"/>
              </a:rPr>
              <a:t>References</a:t>
            </a:r>
            <a:endParaRPr lang="en-US" dirty="0">
              <a:solidFill>
                <a:schemeClr val="bg2">
                  <a:lumMod val="50000"/>
                </a:schemeClr>
              </a:solidFill>
              <a:latin typeface="Batang" pitchFamily="18" charset="-127"/>
              <a:ea typeface="Batang" pitchFamily="18" charset="-127"/>
            </a:endParaRPr>
          </a:p>
        </p:txBody>
      </p:sp>
      <p:sp>
        <p:nvSpPr>
          <p:cNvPr id="2" name="Content Placeholder 1"/>
          <p:cNvSpPr>
            <a:spLocks noGrp="1"/>
          </p:cNvSpPr>
          <p:nvPr>
            <p:ph idx="1"/>
          </p:nvPr>
        </p:nvSpPr>
        <p:spPr/>
        <p:txBody>
          <a:bodyPr/>
          <a:lstStyle/>
          <a:p>
            <a:r>
              <a:rPr lang="en-US" dirty="0" smtClean="0">
                <a:solidFill>
                  <a:schemeClr val="accent2">
                    <a:lumMod val="75000"/>
                  </a:schemeClr>
                </a:solidFill>
                <a:hlinkClick r:id="rId3"/>
              </a:rPr>
              <a:t>http://</a:t>
            </a:r>
            <a:r>
              <a:rPr lang="en-US" dirty="0" smtClean="0">
                <a:solidFill>
                  <a:schemeClr val="accent2">
                    <a:lumMod val="75000"/>
                  </a:schemeClr>
                </a:solidFill>
                <a:hlinkClick r:id="rId3"/>
              </a:rPr>
              <a:t>en.wikipedia.org/wiki/Postcolonial_literature</a:t>
            </a:r>
            <a:endParaRPr lang="en-US" dirty="0" smtClean="0">
              <a:solidFill>
                <a:schemeClr val="accent2">
                  <a:lumMod val="75000"/>
                </a:schemeClr>
              </a:solidFill>
            </a:endParaRPr>
          </a:p>
          <a:p>
            <a:r>
              <a:rPr lang="en-US" dirty="0" smtClean="0">
                <a:solidFill>
                  <a:schemeClr val="accent2">
                    <a:lumMod val="75000"/>
                  </a:schemeClr>
                </a:solidFill>
                <a:hlinkClick r:id="rId4"/>
              </a:rPr>
              <a:t>http://</a:t>
            </a:r>
            <a:r>
              <a:rPr lang="en-US" dirty="0" smtClean="0">
                <a:solidFill>
                  <a:schemeClr val="accent2">
                    <a:lumMod val="75000"/>
                  </a:schemeClr>
                </a:solidFill>
                <a:hlinkClick r:id="rId4"/>
              </a:rPr>
              <a:t>en.wikipedia.org/wiki/Postcolonialism</a:t>
            </a:r>
            <a:endParaRPr lang="en-US" dirty="0" smtClean="0">
              <a:solidFill>
                <a:schemeClr val="accent2">
                  <a:lumMod val="75000"/>
                </a:schemeClr>
              </a:solidFill>
            </a:endParaRPr>
          </a:p>
          <a:p>
            <a:r>
              <a:rPr lang="en-US" dirty="0" smtClean="0">
                <a:hlinkClick r:id="rId5"/>
              </a:rPr>
              <a:t>http://</a:t>
            </a:r>
            <a:r>
              <a:rPr lang="en-US" dirty="0" smtClean="0">
                <a:hlinkClick r:id="rId5"/>
              </a:rPr>
              <a:t>www.literaryhistory.com/20thC/Groups/postcolonial.htm</a:t>
            </a: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81</TotalTime>
  <Words>215</Words>
  <Application>Microsoft Office PowerPoint</Application>
  <PresentationFormat>On-screen Show (4:3)</PresentationFormat>
  <Paragraphs>27</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Solstice</vt:lpstr>
      <vt:lpstr>Post Colonialism</vt:lpstr>
      <vt:lpstr>Post Colonialism</vt:lpstr>
      <vt:lpstr>Why does it exist?</vt:lpstr>
      <vt:lpstr>Authors of Post Colonialism </vt:lpstr>
      <vt:lpstr>References</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 Colonialism</dc:title>
  <dc:creator>Valued Acer Customer</dc:creator>
  <cp:lastModifiedBy>Valued Acer Customer</cp:lastModifiedBy>
  <cp:revision>12</cp:revision>
  <dcterms:created xsi:type="dcterms:W3CDTF">2011-02-15T02:17:02Z</dcterms:created>
  <dcterms:modified xsi:type="dcterms:W3CDTF">2011-02-22T04:21:10Z</dcterms:modified>
</cp:coreProperties>
</file>